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57" r:id="rId4"/>
    <p:sldId id="269" r:id="rId5"/>
    <p:sldId id="261" r:id="rId6"/>
    <p:sldId id="266" r:id="rId7"/>
    <p:sldId id="259" r:id="rId8"/>
    <p:sldId id="260" r:id="rId9"/>
    <p:sldId id="262" r:id="rId10"/>
    <p:sldId id="263" r:id="rId11"/>
    <p:sldId id="264" r:id="rId12"/>
    <p:sldId id="268" r:id="rId13"/>
    <p:sldId id="267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110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89C35-DDAA-4CED-B21C-212ACF05DFAE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283FB-9946-4DC6-87B9-A0ABE9CF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1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A4F6FD-2D1D-419C-863D-D63327BBD632}" type="slidenum">
              <a:rPr lang="en-ZA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ZA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392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2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0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16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334" y="288925"/>
            <a:ext cx="1030181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0885" y="1593850"/>
            <a:ext cx="5302249" cy="4425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646333" y="1593851"/>
            <a:ext cx="5302251" cy="2136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646333" y="3883026"/>
            <a:ext cx="5302251" cy="2136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Kumasi 2012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FRACTURE COMPLICATIONS</a:t>
            </a:r>
          </a:p>
        </p:txBody>
      </p:sp>
    </p:spTree>
    <p:extLst>
      <p:ext uri="{BB962C8B-B14F-4D97-AF65-F5344CB8AC3E}">
        <p14:creationId xmlns:p14="http://schemas.microsoft.com/office/powerpoint/2010/main" val="172235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9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4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9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0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3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7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44A8-B14B-45B1-BAB8-04409A37202D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0D621-4153-4225-BF69-E90612E96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8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E5C944A8-B14B-45B1-BAB8-04409A37202D}" type="datetimeFigureOut">
              <a:rPr lang="en-US" smtClean="0"/>
              <a:pPr/>
              <a:t>6/4/15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960D621-4153-4225-BF69-E90612E961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63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www.embbs.com/aem/photo/armstab1.jpg" TargetMode="Externa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Complications of Fractures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Dr Peace Amaraegbulam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438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2603501" y="555625"/>
            <a:ext cx="7726363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ZA" smtClean="0"/>
              <a:t>TISSUE SENSITIVITY</a:t>
            </a:r>
            <a:endParaRPr lang="en-GB" smtClean="0"/>
          </a:p>
        </p:txBody>
      </p:sp>
      <p:sp>
        <p:nvSpPr>
          <p:cNvPr id="4198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ZA" smtClean="0"/>
              <a:t>NERVE  :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ZA" smtClean="0"/>
              <a:t> 2-4  hours ( but can regenerate 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ZA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ZA" smtClean="0"/>
              <a:t>Muscle  :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ZA" smtClean="0"/>
              <a:t> 6-8  hours  ( but can not regenerate 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ZA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ZA" smtClean="0"/>
              <a:t>Replaced by fibrous tissue   :  contracture  </a:t>
            </a:r>
            <a:endParaRPr lang="en-GB" smtClean="0"/>
          </a:p>
        </p:txBody>
      </p:sp>
      <p:sp>
        <p:nvSpPr>
          <p:cNvPr id="2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Kumasi 2012</a:t>
            </a:r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FRACTURE COMPLICATIONS</a:t>
            </a:r>
          </a:p>
        </p:txBody>
      </p:sp>
    </p:spTree>
    <p:extLst>
      <p:ext uri="{BB962C8B-B14F-4D97-AF65-F5344CB8AC3E}">
        <p14:creationId xmlns:p14="http://schemas.microsoft.com/office/powerpoint/2010/main" val="4401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COMPARTMENT SYNDROME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idx="1"/>
          </p:nvPr>
        </p:nvSpPr>
        <p:spPr>
          <a:xfrm>
            <a:off x="1809751" y="2057400"/>
            <a:ext cx="8658225" cy="351155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8000" dirty="0"/>
              <a:t>High index of suspicion </a:t>
            </a:r>
          </a:p>
          <a:p>
            <a:pPr algn="ctr" eaLnBrk="1" hangingPunct="1">
              <a:buFontTx/>
              <a:buNone/>
              <a:defRPr/>
            </a:pPr>
            <a:endParaRPr lang="en-US" dirty="0" smtClean="0"/>
          </a:p>
          <a:p>
            <a:pPr algn="ctr" eaLnBrk="1" hangingPunct="1">
              <a:buFontTx/>
              <a:buNone/>
              <a:defRPr/>
            </a:pPr>
            <a:r>
              <a:rPr lang="en-US" dirty="0" smtClean="0"/>
              <a:t>Combination of physical signs </a:t>
            </a:r>
            <a:r>
              <a:rPr lang="en-US" smtClean="0"/>
              <a:t>and symptoms: 5 Ps.</a:t>
            </a:r>
            <a:endParaRPr lang="en-US" dirty="0" smtClean="0"/>
          </a:p>
          <a:p>
            <a:pPr algn="ctr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2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Kumasi 2012</a:t>
            </a:r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FRACTURE COMPLICATIONS</a:t>
            </a:r>
          </a:p>
        </p:txBody>
      </p:sp>
    </p:spTree>
    <p:extLst>
      <p:ext uri="{BB962C8B-B14F-4D97-AF65-F5344CB8AC3E}">
        <p14:creationId xmlns:p14="http://schemas.microsoft.com/office/powerpoint/2010/main" val="431197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Haemarthrosis</a:t>
            </a:r>
            <a:endParaRPr lang="en-US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9" name="Rectangle 3"/>
          <p:cNvSpPr>
            <a:spLocks noGrp="1" noChangeArrowheads="1"/>
          </p:cNvSpPr>
          <p:nvPr>
            <p:ph idx="1"/>
          </p:nvPr>
        </p:nvSpPr>
        <p:spPr>
          <a:xfrm>
            <a:off x="2379664" y="1593850"/>
            <a:ext cx="7450137" cy="44259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dirty="0" smtClean="0"/>
          </a:p>
          <a:p>
            <a:pPr eaLnBrk="1" hangingPunct="1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sz="3600" dirty="0" smtClean="0"/>
              <a:t>BLOOD IN THE JOINT</a:t>
            </a:r>
          </a:p>
          <a:p>
            <a:pPr eaLnBrk="1" hangingPunct="1">
              <a:buFontTx/>
              <a:buNone/>
              <a:defRPr/>
            </a:pPr>
            <a:r>
              <a:rPr lang="en-US" sz="3600" dirty="0" smtClean="0"/>
              <a:t>	PAINFUL !!!!</a:t>
            </a:r>
          </a:p>
          <a:p>
            <a:pPr>
              <a:defRPr/>
            </a:pPr>
            <a:r>
              <a:rPr lang="en-US" sz="3600" dirty="0" smtClean="0"/>
              <a:t>Aspiration under sterile conditions.</a:t>
            </a:r>
          </a:p>
        </p:txBody>
      </p:sp>
      <p:sp>
        <p:nvSpPr>
          <p:cNvPr id="53252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Kumasi 2012</a:t>
            </a:r>
          </a:p>
        </p:txBody>
      </p:sp>
      <p:sp>
        <p:nvSpPr>
          <p:cNvPr id="53253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FRACTURE COMPLICATIONS</a:t>
            </a:r>
          </a:p>
        </p:txBody>
      </p:sp>
    </p:spTree>
    <p:extLst>
      <p:ext uri="{BB962C8B-B14F-4D97-AF65-F5344CB8AC3E}">
        <p14:creationId xmlns:p14="http://schemas.microsoft.com/office/powerpoint/2010/main" val="747473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Home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Identify possible fracture complications.</a:t>
            </a:r>
          </a:p>
          <a:p>
            <a:r>
              <a:rPr lang="en-US" sz="3600" dirty="0" smtClean="0"/>
              <a:t>Remember the priorities of treatment.</a:t>
            </a:r>
          </a:p>
          <a:p>
            <a:r>
              <a:rPr lang="en-US" sz="3600" dirty="0" smtClean="0"/>
              <a:t>Appropriate care to reduce complications from fractures.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4612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14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8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Learning Outcomes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Identify the complications of fractures.</a:t>
            </a:r>
          </a:p>
          <a:p>
            <a:endParaRPr lang="en-US" sz="3600" dirty="0" smtClean="0"/>
          </a:p>
          <a:p>
            <a:r>
              <a:rPr lang="en-US" sz="3600" dirty="0" smtClean="0"/>
              <a:t>Be able to manage acute complications.</a:t>
            </a:r>
          </a:p>
          <a:p>
            <a:endParaRPr lang="en-US" sz="3600" dirty="0" smtClean="0"/>
          </a:p>
          <a:p>
            <a:r>
              <a:rPr lang="en-US" sz="3600" dirty="0" smtClean="0"/>
              <a:t>Prevent delayed complications.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76327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Fracture complications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May be: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Life threatening.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Limb threatening.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At the time of the fracture.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Due to fracture healing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Due to treatment.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9471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Priorities of fracture treatment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Save life</a:t>
            </a:r>
          </a:p>
          <a:p>
            <a:r>
              <a:rPr lang="en-US" sz="3600" dirty="0" smtClean="0"/>
              <a:t>Save limb</a:t>
            </a:r>
          </a:p>
          <a:p>
            <a:r>
              <a:rPr lang="en-US" sz="3600" dirty="0" smtClean="0"/>
              <a:t>Preserve function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9309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COMPLICATIONS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2590800" y="3048000"/>
            <a:ext cx="3976688" cy="2971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Visceral injury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Vascular </a:t>
            </a:r>
            <a:r>
              <a:rPr lang="en-US" sz="2400" dirty="0" smtClean="0"/>
              <a:t>injury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Fracture blisters</a:t>
            </a: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Compartment syndrome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Nerve injury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/>
              <a:t>Haemarthrosis</a:t>
            </a:r>
            <a:endParaRPr lang="en-US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Infection</a:t>
            </a:r>
          </a:p>
        </p:txBody>
      </p:sp>
      <p:sp>
        <p:nvSpPr>
          <p:cNvPr id="29702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6477000" y="3048000"/>
            <a:ext cx="3976688" cy="3124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Delayed union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Non-union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Malunion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Joint stiffness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Myositis ossificans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AVN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CRPS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/>
              <a:t>Osteoarthritis</a:t>
            </a:r>
          </a:p>
        </p:txBody>
      </p:sp>
      <p:sp>
        <p:nvSpPr>
          <p:cNvPr id="33797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Kumasi 2012</a:t>
            </a:r>
          </a:p>
        </p:txBody>
      </p:sp>
      <p:sp>
        <p:nvSpPr>
          <p:cNvPr id="3379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FRACTURE COMPLICATIONS</a:t>
            </a:r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3489326" y="1798639"/>
            <a:ext cx="1160895" cy="461665"/>
          </a:xfrm>
          <a:prstGeom prst="rect">
            <a:avLst/>
          </a:prstGeom>
          <a:noFill/>
          <a:ln w="38100">
            <a:solidFill>
              <a:srgbClr val="3333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hlink"/>
                </a:solidFill>
                <a:latin typeface="Comic Sans MS" panose="030F0702030302020204" pitchFamily="66" charset="0"/>
              </a:rPr>
              <a:t>EARLY</a:t>
            </a:r>
          </a:p>
        </p:txBody>
      </p:sp>
      <p:sp>
        <p:nvSpPr>
          <p:cNvPr id="32776" name="Text Box 7"/>
          <p:cNvSpPr txBox="1">
            <a:spLocks noChangeArrowheads="1"/>
          </p:cNvSpPr>
          <p:nvPr/>
        </p:nvSpPr>
        <p:spPr bwMode="auto">
          <a:xfrm>
            <a:off x="7391401" y="1828801"/>
            <a:ext cx="981359" cy="461665"/>
          </a:xfrm>
          <a:prstGeom prst="rect">
            <a:avLst/>
          </a:prstGeom>
          <a:noFill/>
          <a:ln w="38100">
            <a:solidFill>
              <a:srgbClr val="3333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hlink"/>
                </a:solidFill>
                <a:latin typeface="Comic Sans MS" panose="030F0702030302020204" pitchFamily="66" charset="0"/>
              </a:rPr>
              <a:t>LATE</a:t>
            </a:r>
          </a:p>
        </p:txBody>
      </p:sp>
    </p:spTree>
    <p:extLst>
      <p:ext uri="{BB962C8B-B14F-4D97-AF65-F5344CB8AC3E}">
        <p14:creationId xmlns:p14="http://schemas.microsoft.com/office/powerpoint/2010/main" val="2250257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Systemic Complications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Fat embolism</a:t>
            </a:r>
          </a:p>
          <a:p>
            <a:r>
              <a:rPr lang="en-US" sz="3600" dirty="0" smtClean="0"/>
              <a:t>Shock</a:t>
            </a:r>
          </a:p>
          <a:p>
            <a:r>
              <a:rPr lang="en-US" sz="3600" dirty="0" smtClean="0"/>
              <a:t>Thromboembolism</a:t>
            </a:r>
          </a:p>
          <a:p>
            <a:r>
              <a:rPr lang="en-US" sz="3600" dirty="0" smtClean="0"/>
              <a:t>Pneumonia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7612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FAT EMBOLISM SYNDROME // ARDS</a:t>
            </a:r>
          </a:p>
        </p:txBody>
      </p:sp>
      <p:sp>
        <p:nvSpPr>
          <p:cNvPr id="27651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Kumasi 2012</a:t>
            </a:r>
          </a:p>
        </p:txBody>
      </p:sp>
      <p:sp>
        <p:nvSpPr>
          <p:cNvPr id="2765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FRACTURE COMPLICATIONS</a:t>
            </a:r>
          </a:p>
        </p:txBody>
      </p:sp>
      <p:pic>
        <p:nvPicPr>
          <p:cNvPr id="26629" name="Picture 3" descr="ard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1" y="1905000"/>
            <a:ext cx="4111625" cy="389255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0" name="Picture 4" descr="7763W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1905000"/>
            <a:ext cx="3516313" cy="38862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014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PREVENT AND TREAT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dirty="0" smtClean="0"/>
              <a:t>RESUSCITATE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/>
              <a:t>O2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/>
              <a:t>BLOOD</a:t>
            </a:r>
          </a:p>
          <a:p>
            <a:pPr eaLnBrk="1" hangingPunct="1">
              <a:buFontTx/>
              <a:buNone/>
              <a:defRPr/>
            </a:pPr>
            <a:r>
              <a:rPr lang="en-US" b="1" dirty="0" smtClean="0"/>
              <a:t>STABILIZE FRACTURES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/>
              <a:t>ADEQUATE PAIN RELIEF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/>
              <a:t>VENTILATE ?</a:t>
            </a:r>
          </a:p>
        </p:txBody>
      </p:sp>
      <p:sp>
        <p:nvSpPr>
          <p:cNvPr id="2867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Kumasi 2012</a:t>
            </a:r>
          </a:p>
        </p:txBody>
      </p:sp>
      <p:sp>
        <p:nvSpPr>
          <p:cNvPr id="2867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FRACTURE COMPLICATIONS</a:t>
            </a:r>
          </a:p>
        </p:txBody>
      </p:sp>
    </p:spTree>
    <p:extLst>
      <p:ext uri="{BB962C8B-B14F-4D97-AF65-F5344CB8AC3E}">
        <p14:creationId xmlns:p14="http://schemas.microsoft.com/office/powerpoint/2010/main" val="926529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/>
              <a:t>COMPARTMENT SYNDROME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66875" y="1593850"/>
            <a:ext cx="5715000" cy="442595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sz="4000" dirty="0"/>
              <a:t>Increased pressure,</a:t>
            </a:r>
          </a:p>
          <a:p>
            <a:pPr algn="ctr" eaLnBrk="1" hangingPunct="1">
              <a:buFontTx/>
              <a:buNone/>
              <a:defRPr/>
            </a:pPr>
            <a:r>
              <a:rPr lang="en-GB" sz="4000" dirty="0"/>
              <a:t>in a closed fascial compartment </a:t>
            </a:r>
          </a:p>
          <a:p>
            <a:pPr algn="ctr" eaLnBrk="1" hangingPunct="1">
              <a:buFontTx/>
              <a:buNone/>
              <a:defRPr/>
            </a:pPr>
            <a:r>
              <a:rPr lang="en-GB" sz="4000" dirty="0"/>
              <a:t>resulting in local tissue ischaemia</a:t>
            </a:r>
            <a:endParaRPr lang="en-US" sz="4000" dirty="0"/>
          </a:p>
          <a:p>
            <a:pPr eaLnBrk="1" hangingPunct="1">
              <a:defRPr/>
            </a:pPr>
            <a:endParaRPr lang="en-US" dirty="0"/>
          </a:p>
          <a:p>
            <a:pPr algn="ctr" eaLnBrk="1" hangingPunct="1">
              <a:buFontTx/>
              <a:buNone/>
              <a:defRPr/>
            </a:pPr>
            <a:endParaRPr lang="en-US" dirty="0"/>
          </a:p>
        </p:txBody>
      </p:sp>
      <p:pic>
        <p:nvPicPr>
          <p:cNvPr id="37892" name="Picture 10" descr="armstab1">
            <a:hlinkClick r:id="rId2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53314" y="1357313"/>
            <a:ext cx="2071687" cy="2413000"/>
          </a:xfrm>
          <a:ln w="28575">
            <a:solidFill>
              <a:schemeClr val="hlink"/>
            </a:solidFill>
          </a:ln>
        </p:spPr>
      </p:pic>
      <p:sp>
        <p:nvSpPr>
          <p:cNvPr id="3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Kumasi 2012</a:t>
            </a:r>
          </a:p>
        </p:txBody>
      </p:sp>
      <p:sp>
        <p:nvSpPr>
          <p:cNvPr id="39942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FRACTURE COMPLICATIONS</a:t>
            </a:r>
          </a:p>
        </p:txBody>
      </p:sp>
      <p:pic>
        <p:nvPicPr>
          <p:cNvPr id="37895" name="Picture 13" descr="compartment_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314" y="3929064"/>
            <a:ext cx="2071687" cy="2232025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7725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235</Words>
  <Application>Microsoft Macintosh PowerPoint</Application>
  <PresentationFormat>Custom</PresentationFormat>
  <Paragraphs>95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Complications of Fractures</vt:lpstr>
      <vt:lpstr>Learning Outcomes</vt:lpstr>
      <vt:lpstr>Fracture complications</vt:lpstr>
      <vt:lpstr>Priorities of fracture treatment</vt:lpstr>
      <vt:lpstr>LOCAL COMPLICATIONS</vt:lpstr>
      <vt:lpstr>Systemic Complications</vt:lpstr>
      <vt:lpstr>FAT EMBOLISM SYNDROME // ARDS</vt:lpstr>
      <vt:lpstr>PREVENT AND TREAT</vt:lpstr>
      <vt:lpstr>COMPARTMENT SYNDROME</vt:lpstr>
      <vt:lpstr>TISSUE SENSITIVITY</vt:lpstr>
      <vt:lpstr>COMPARTMENT SYNDROME</vt:lpstr>
      <vt:lpstr>Haemarthrosis</vt:lpstr>
      <vt:lpstr>Take Home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Complications of Fractures</dc:title>
  <dc:creator>Ifeoma</dc:creator>
  <cp:lastModifiedBy>Office 2004 Test Drive User</cp:lastModifiedBy>
  <cp:revision>7</cp:revision>
  <dcterms:created xsi:type="dcterms:W3CDTF">2015-02-18T04:57:24Z</dcterms:created>
  <dcterms:modified xsi:type="dcterms:W3CDTF">2015-06-04T15:27:41Z</dcterms:modified>
</cp:coreProperties>
</file>